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ight Triangle 4"/>
          <p:cNvSpPr/>
          <p:nvPr/>
        </p:nvSpPr>
        <p:spPr>
          <a:xfrm rot="10800000">
            <a:off x="5943600" y="54864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Parallelogram 5"/>
          <p:cNvSpPr/>
          <p:nvPr/>
        </p:nvSpPr>
        <p:spPr>
          <a:xfrm>
            <a:off x="4114800" y="612648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Parallelogram 6"/>
          <p:cNvSpPr/>
          <p:nvPr/>
        </p:nvSpPr>
        <p:spPr>
          <a:xfrm>
            <a:off x="3657600" y="576072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00400" y="1188720"/>
            <a:ext cx="2743200" cy="822960"/>
          </a:xfrm>
          <a:prstGeom prst="roundRect">
            <a:avLst/>
          </a:prstGeom>
          <a:solidFill>
            <a:srgbClr val="5DB7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337560" y="1417320"/>
            <a:ext cx="365760" cy="36576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749039" y="132588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D1B2A"/>
                </a:solidFill>
                <a:latin typeface="Comic Sans MS"/>
              </a:defRPr>
            </a:pPr>
            <a:r>
              <a:t>ModelIt!</a:t>
            </a:r>
          </a:p>
        </p:txBody>
      </p:sp>
      <p:pic>
        <p:nvPicPr>
          <p:cNvPr id="11" name="Picture 10" descr="cover-selective-breed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4114800"/>
            <a:ext cx="2286000" cy="2286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4400" y="2286000"/>
            <a:ext cx="7315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0D1B2A"/>
                </a:solidFill>
              </a:defRPr>
            </a:pPr>
            <a:r>
              <a:t>Student Lesson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7432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1A4780"/>
                </a:solidFill>
              </a:defRPr>
            </a:pPr>
            <a:r>
              <a:t>We Built a Better Dog (And Maybe a Mistake)</a:t>
            </a:r>
          </a:p>
          <a:p>
            <a:pPr algn="ctr">
              <a:defRPr sz="1500" i="1">
                <a:solidFill>
                  <a:srgbClr val="1A1A2E"/>
                </a:solidFill>
              </a:defRPr>
            </a:pPr>
            <a:r>
              <a:t>How Humans Hack Evolution Through Selective Breeding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86400" y="5029200"/>
            <a:ext cx="32004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400" b="1">
                <a:solidFill>
                  <a:srgbClr val="2E86AB"/>
                </a:solidFill>
              </a:defRPr>
            </a:pPr>
            <a:r>
              <a:t>NGSS: MS-LS4-5</a:t>
            </a:r>
          </a:p>
          <a:p>
            <a:pPr algn="r">
              <a:defRPr sz="1200">
                <a:solidFill>
                  <a:srgbClr val="1A1A2E"/>
                </a:solidFill>
              </a:defRPr>
            </a:pPr>
            <a:r>
              <a:t>7th Grade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1/9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You Will Learn Today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2011680"/>
            <a:ext cx="41148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Learning Goals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Explain how artificial selection differs from natural selection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Model how selection pressure affects trait frequency over generations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Predict unintended consequences of extreme selective breeding</a:t>
            </a:r>
          </a:p>
          <a:p>
            <a:pPr>
              <a:spcBef>
                <a:spcPts val="800"/>
              </a:spcBef>
              <a:defRPr sz="1600">
                <a:solidFill>
                  <a:srgbClr val="1A1A2E"/>
                </a:solidFill>
              </a:defRPr>
            </a:pPr>
            <a:r>
              <a:t>  *  Evaluate ethical implications of genetic modification technologies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54880" y="2011680"/>
            <a:ext cx="393192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 b="1">
                <a:solidFill>
                  <a:srgbClr val="1A4780"/>
                </a:solidFill>
              </a:defRPr>
            </a:pPr>
            <a:r>
              <a:t>Key Vocabulary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Selective Breeding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process of choosing organisms with desired traits to reproduce, gradually changing the population over generations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Artificial Selection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Human-directed evolution — choosing which organisms reproduce based on traits we want, rather than natural survival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Genetic Variation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The differences in DNA between individuals in a population — raw material for selection</a:t>
            </a:r>
          </a:p>
          <a:p>
            <a:pPr>
              <a:spcBef>
                <a:spcPts val="800"/>
              </a:spcBef>
              <a:defRPr sz="1500" b="1">
                <a:solidFill>
                  <a:srgbClr val="0D1B2A"/>
                </a:solidFill>
              </a:defRPr>
            </a:pPr>
            <a:r>
              <a:t>  Trait Frequency</a:t>
            </a:r>
          </a:p>
          <a:p>
            <a:pPr>
              <a:defRPr sz="1300" i="1">
                <a:solidFill>
                  <a:srgbClr val="1A1A2E"/>
                </a:solidFill>
              </a:defRPr>
            </a:pPr>
            <a:r>
              <a:t>     How common a specific trait is in a population — selective breeding changes this over generations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2/9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The Big Question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768096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1">
                <a:solidFill>
                  <a:srgbClr val="1A4780"/>
                </a:solidFill>
              </a:defRPr>
            </a:pPr>
            <a:r>
              <a:t>How have humans changed plants and animals to suit our needs — and at what cost?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108960"/>
            <a:ext cx="41148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>
                <a:solidFill>
                  <a:srgbClr val="1A1A2E"/>
                </a:solidFill>
              </a:defRPr>
            </a:pPr>
            <a:r>
              <a:t>How Humans Hack Evolution Through Selective Breeding. Today we'll build a MODEL to discover the answer!</a:t>
            </a:r>
          </a:p>
        </p:txBody>
      </p:sp>
      <p:pic>
        <p:nvPicPr>
          <p:cNvPr id="8" name="Picture 7" descr="landscape-breed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0" y="292608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3/9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Today We Will Build a Model!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i="1">
                <a:solidFill>
                  <a:srgbClr val="2E86AB"/>
                </a:solidFill>
              </a:defRPr>
            </a:pPr>
            <a:r>
              <a:t>A model helps us understand complex systems!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1. LOCATE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Identify the COMPONENTS (parts) of the system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2. ESTABLISH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Connect them with RELATIONSHIPS (+ or -)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3. VISUALIZE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Build your model in ModelIt!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4. EVALUATE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Run SIMULATIONS to test scenarios</a:t>
            </a:r>
          </a:p>
          <a:p>
            <a:pPr>
              <a:spcBef>
                <a:spcPts val="1000"/>
              </a:spcBef>
              <a:defRPr sz="1700" b="1">
                <a:solidFill>
                  <a:srgbClr val="1A4780"/>
                </a:solidFill>
              </a:defRPr>
            </a:pPr>
            <a:r>
              <a:t>5. REVISE</a:t>
            </a:r>
          </a:p>
          <a:p>
            <a:pPr>
              <a:defRPr sz="1400">
                <a:solidFill>
                  <a:srgbClr val="1A1A2E"/>
                </a:solidFill>
              </a:defRPr>
            </a:pPr>
            <a:r>
              <a:t>     Improve your model based on evidence</a:t>
            </a:r>
          </a:p>
        </p:txBody>
      </p:sp>
      <p:pic>
        <p:nvPicPr>
          <p:cNvPr id="7" name="Picture 6" descr="modeling-selec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4/9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1: Sort the Components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>
                <a:solidFill>
                  <a:srgbClr val="1A1A2E"/>
                </a:solidFill>
              </a:defRPr>
            </a:pPr>
            <a:r>
              <a:t>Sort these components into EXTERNAL (inputs from outside) and INTERNAL (inside the system):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2743200"/>
            <a:ext cx="43891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Your Components:</a:t>
            </a:r>
          </a:p>
          <a:p>
            <a:pPr>
              <a:spcBef>
                <a:spcPts val="600"/>
              </a:spcBef>
              <a:defRPr sz="1600"/>
            </a:pPr>
            <a:r>
              <a:t>     *  Selection Pressure</a:t>
            </a:r>
          </a:p>
          <a:p>
            <a:pPr>
              <a:spcBef>
                <a:spcPts val="600"/>
              </a:spcBef>
              <a:defRPr sz="1600"/>
            </a:pPr>
            <a:r>
              <a:t>     *  Generation Time</a:t>
            </a:r>
          </a:p>
          <a:p>
            <a:pPr>
              <a:spcBef>
                <a:spcPts val="600"/>
              </a:spcBef>
              <a:defRPr sz="1600"/>
            </a:pPr>
            <a:r>
              <a:t>     *  Desired Trait Frequency</a:t>
            </a:r>
          </a:p>
          <a:p>
            <a:pPr>
              <a:spcBef>
                <a:spcPts val="600"/>
              </a:spcBef>
              <a:defRPr sz="1600"/>
            </a:pPr>
            <a:r>
              <a:t>     *  Genetic Diversity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5029200"/>
            <a:ext cx="43891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i="1">
                <a:solidFill>
                  <a:srgbClr val="2E86AB"/>
                </a:solidFill>
              </a:defRPr>
            </a:pPr>
            <a:r>
              <a:t>Think: Which components can we control? Which happen on their own?</a:t>
            </a:r>
          </a:p>
        </p:txBody>
      </p:sp>
      <p:pic>
        <p:nvPicPr>
          <p:cNvPr id="9" name="Picture 8" descr="discussion-breed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79" y="1920240"/>
            <a:ext cx="3474720" cy="3474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5/9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2: Connect with Arrows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5029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700"/>
            </a:pPr>
            <a:r>
              <a:t>Draw arrows to show HOW components affect each other:</a:t>
            </a:r>
          </a:p>
          <a:p>
            <a:pPr>
              <a:spcBef>
                <a:spcPts val="1400"/>
              </a:spcBef>
              <a:defRPr sz="1600" b="1">
                <a:solidFill>
                  <a:srgbClr val="228B22"/>
                </a:solidFill>
              </a:defRPr>
            </a:pPr>
            <a:r>
              <a:t>(+) POSITIVE Relationship</a:t>
            </a:r>
          </a:p>
          <a:p>
            <a:pPr>
              <a:defRPr sz="1400"/>
            </a:pPr>
            <a:r>
              <a:t>     When one goes UP, the other goes UP too</a:t>
            </a:r>
          </a:p>
          <a:p>
            <a:pPr>
              <a:spcBef>
                <a:spcPts val="1400"/>
              </a:spcBef>
              <a:defRPr sz="1600" b="1">
                <a:solidFill>
                  <a:srgbClr val="DC143C"/>
                </a:solidFill>
              </a:defRPr>
            </a:pPr>
            <a:r>
              <a:t>(-) NEGATIVE Relationship</a:t>
            </a:r>
          </a:p>
          <a:p>
            <a:pPr>
              <a:defRPr sz="1400"/>
            </a:pPr>
            <a:r>
              <a:t>     When one goes UP, the other goes DOWN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754880"/>
            <a:ext cx="5029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1A4780"/>
                </a:solidFill>
              </a:defRPr>
            </a:pPr>
            <a:r>
              <a:t>Think About It:</a:t>
            </a:r>
          </a:p>
          <a:p>
            <a:pPr>
              <a:spcBef>
                <a:spcPts val="600"/>
              </a:spcBef>
              <a:defRPr sz="1500" i="1"/>
            </a:pPr>
            <a:r>
              <a:t>When selection pressure is extreme (like breeding only the flattest-faced bulldogs), desired trait frequency goes up — but what happens to genetic diversity? Is there a hidden cost?</a:t>
            </a:r>
          </a:p>
        </p:txBody>
      </p:sp>
      <p:pic>
        <p:nvPicPr>
          <p:cNvPr id="8" name="Picture 7" descr="discussion-breed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286000"/>
            <a:ext cx="2926080" cy="2926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6/9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Activity 3: Run the Simulation!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920240"/>
            <a:ext cx="45720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Test these scenarios in ModelIt!</a:t>
            </a:r>
          </a:p>
          <a:p>
            <a:pPr>
              <a:spcBef>
                <a:spcPts val="1200"/>
              </a:spcBef>
              <a:defRPr sz="1600" b="1"/>
            </a:pPr>
            <a:r>
              <a:t>Mild Selection</a:t>
            </a:r>
          </a:p>
          <a:p>
            <a:pPr>
              <a:defRPr sz="1400"/>
            </a:pPr>
            <a:r>
              <a:t>     Set Selection Pressure to low and observe gradual changes over many generations</a:t>
            </a:r>
          </a:p>
          <a:p>
            <a:pPr>
              <a:spcBef>
                <a:spcPts val="1200"/>
              </a:spcBef>
              <a:defRPr sz="1600" b="1"/>
            </a:pPr>
            <a:r>
              <a:t>Extreme Purebred Selection</a:t>
            </a:r>
          </a:p>
          <a:p>
            <a:pPr>
              <a:defRPr sz="1400"/>
            </a:pPr>
            <a:r>
              <a:t>     Lock Selection Pressure to maximum and observe both trait frequency AND genetic diversity</a:t>
            </a:r>
          </a:p>
          <a:p>
            <a:pPr>
              <a:spcBef>
                <a:spcPts val="1200"/>
              </a:spcBef>
              <a:defRPr sz="1600" b="1"/>
            </a:pPr>
            <a:r>
              <a:t>No Selection (Wild)</a:t>
            </a:r>
          </a:p>
          <a:p>
            <a:pPr>
              <a:defRPr sz="1400"/>
            </a:pPr>
            <a:r>
              <a:t>     Set Selection Pressure to zero and observe what natural variation looks like</a:t>
            </a:r>
          </a:p>
          <a:p>
            <a:br/>
            <a:pPr>
              <a:spcBef>
                <a:spcPts val="1600"/>
              </a:spcBef>
              <a:defRPr sz="1600" b="1">
                <a:solidFill>
                  <a:srgbClr val="2E86AB"/>
                </a:solidFill>
              </a:defRPr>
            </a:pPr>
            <a:r>
              <a:t>Watch the activity graphs change!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920240"/>
            <a:ext cx="3931920" cy="3840480"/>
          </a:xfrm>
          <a:prstGeom prst="roundRect">
            <a:avLst/>
          </a:prstGeom>
          <a:solidFill>
            <a:srgbClr val="F0F5FA"/>
          </a:solidFill>
          <a:ln>
            <a:solidFill>
              <a:srgbClr val="2E86A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029200" y="3657600"/>
            <a:ext cx="356616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 i="1">
                <a:solidFill>
                  <a:srgbClr val="666666"/>
                </a:solidFill>
              </a:defRPr>
            </a:pPr>
            <a:r>
              <a:t>[ModelIt Platform Screenshot - Simulation Results Graph]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7/9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400" b="1">
                <a:solidFill>
                  <a:srgbClr val="0D1B2A"/>
                </a:solidFill>
              </a:defRPr>
            </a:pPr>
            <a:r>
              <a:t>What Did We Discover?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1A4780"/>
                </a:solidFill>
              </a:defRPr>
            </a:pPr>
            <a:r>
              <a:t>Our Model Showed Us: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Artificial selection works the same as natural selection, but humans choose the 'fittest' traits instead of nature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Extreme selection increases desired traits but DECREASES genetic diversity — making populations vulnerable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Many purebred dogs suffer health problems directly caused by selective breeding for appearance</a:t>
            </a:r>
          </a:p>
          <a:p>
            <a:pPr>
              <a:spcBef>
                <a:spcPts val="1000"/>
              </a:spcBef>
              <a:defRPr sz="1500">
                <a:solidFill>
                  <a:srgbClr val="1A1A2E"/>
                </a:solidFill>
              </a:defRPr>
            </a:pPr>
            <a:r>
              <a:t>  *  All domestic dogs evolved from wolves through thousands of years of human-directed selection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0292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i="1">
                <a:solidFill>
                  <a:srgbClr val="2E86AB"/>
                </a:solidFill>
              </a:defRPr>
            </a:pPr>
            <a:r>
              <a:t>Answer: Humans change organisms through selective breeding — choosing individuals with desired traits to reproduce generation after generation. It works, but there's a hidden cost: extreme selection reduces genetic diversity, making populations vulnerable to disease and creating health problems. Purebred bulldogs can barely breathe because we bred them for flat faces!</a:t>
            </a:r>
          </a:p>
        </p:txBody>
      </p:sp>
      <p:pic>
        <p:nvPicPr>
          <p:cNvPr id="8" name="Picture 7" descr="cover-selective-breed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2286000"/>
            <a:ext cx="27432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8/9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ight Triangle 1"/>
          <p:cNvSpPr/>
          <p:nvPr/>
        </p:nvSpPr>
        <p:spPr>
          <a:xfrm>
            <a:off x="-457200" y="-457200"/>
            <a:ext cx="3657600" cy="1371600"/>
          </a:xfrm>
          <a:prstGeom prst="rtTriangle">
            <a:avLst/>
          </a:prstGeom>
          <a:solidFill>
            <a:srgbClr val="0D1B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Parallelogram 2"/>
          <p:cNvSpPr/>
          <p:nvPr/>
        </p:nvSpPr>
        <p:spPr>
          <a:xfrm>
            <a:off x="2286000" y="0"/>
            <a:ext cx="2743200" cy="731520"/>
          </a:xfrm>
          <a:prstGeom prst="parallelogram">
            <a:avLst/>
          </a:prstGeom>
          <a:solidFill>
            <a:srgbClr val="2E86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200400" y="457200"/>
            <a:ext cx="2286000" cy="365760"/>
          </a:xfrm>
          <a:prstGeom prst="parallelogram">
            <a:avLst/>
          </a:prstGeom>
          <a:solidFill>
            <a:srgbClr val="7EC8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D1B2A"/>
                </a:solidFill>
              </a:defRPr>
            </a:pPr>
            <a:r>
              <a:t>STEM Challenge: Design a Responsible Breeding Program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920240"/>
            <a:ext cx="475488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E67E22"/>
                </a:solidFill>
              </a:defRPr>
            </a:pPr>
            <a:r>
              <a:t>YOUR ENGINEERING MISSION</a:t>
            </a:r>
          </a:p>
          <a:p>
            <a:pPr>
              <a:spcBef>
                <a:spcPts val="1000"/>
              </a:spcBef>
              <a:defRPr sz="1400"/>
            </a:pPr>
            <a:r>
              <a:t>Design an ethical, evidence-based crop improvement program that increases yield while maintaining genetic diversity, using your understanding of artificial selection.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The Challenge:</a:t>
            </a:r>
          </a:p>
          <a:p>
            <a:pPr>
              <a:defRPr sz="1400"/>
            </a:pPr>
            <a:r>
              <a:t>A farming community is losing crop harvests to a new pest. They need your team to design a selective breeding program that develops pest-resistant crops WITHOUT sacrificing genetic diversity.</a:t>
            </a:r>
          </a:p>
          <a:p>
            <a:br/>
            <a:pPr>
              <a:spcBef>
                <a:spcPts val="1000"/>
              </a:spcBef>
              <a:defRPr sz="1600" b="1">
                <a:solidFill>
                  <a:srgbClr val="1A4780"/>
                </a:solidFill>
              </a:defRPr>
            </a:pPr>
            <a:r>
              <a:t>Think Like an Engineer:</a:t>
            </a:r>
          </a:p>
          <a:p>
            <a:pPr>
              <a:spcBef>
                <a:spcPts val="400"/>
              </a:spcBef>
              <a:defRPr sz="1300"/>
            </a:pPr>
            <a:r>
              <a:t>     *  How can you select for pest resistance without reducing genetic diversity too much?</a:t>
            </a:r>
          </a:p>
          <a:p>
            <a:pPr>
              <a:spcBef>
                <a:spcPts val="400"/>
              </a:spcBef>
              <a:defRPr sz="1300"/>
            </a:pPr>
            <a:r>
              <a:t>     *  What's the difference between selective breeding and genetic modification (GMO)?</a:t>
            </a:r>
          </a:p>
          <a:p>
            <a:pPr>
              <a:spcBef>
                <a:spcPts val="400"/>
              </a:spcBef>
              <a:defRPr sz="1300"/>
            </a:pPr>
            <a:r>
              <a:t>     *  What safeguards should be in place to prevent unintended consequences?</a:t>
            </a:r>
          </a:p>
        </p:txBody>
      </p:sp>
      <p:pic>
        <p:nvPicPr>
          <p:cNvPr id="7" name="Picture 6" descr="stem-crop-progr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79" y="2286000"/>
            <a:ext cx="320040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5760720"/>
            <a:ext cx="8229600" cy="868680"/>
          </a:xfrm>
          <a:prstGeom prst="rect">
            <a:avLst/>
          </a:prstGeom>
          <a:solidFill>
            <a:srgbClr val="1A237E"/>
          </a:solidFill>
        </p:spPr>
        <p:txBody>
          <a:bodyPr wrap="square" lIns="101600" rIns="101600" tIns="50800" bIns="50800">
            <a:spAutoFit/>
          </a:bodyPr>
          <a:lstStyle/>
          <a:p>
            <a:pPr>
              <a:defRPr sz="1100" b="1">
                <a:solidFill>
                  <a:srgbClr val="FFA500"/>
                </a:solidFill>
              </a:defRPr>
            </a:pPr>
            <a:r>
              <a:t>REAL CAREER CONNECTION:  </a:t>
            </a:r>
            <a:r>
              <a:rPr sz="1100" b="0">
                <a:solidFill>
                  <a:srgbClr val="FFFFFF"/>
                </a:solidFill>
              </a:rPr>
              <a:t>Geneticists and Agricultural Scientists develop improved crop varieties and animal breeds using selective breeding and biotechnology. They work for universities, USDA, and biotech companies, earning $65,000–$120,000/year.</a:t>
            </a:r>
            <a:r>
              <a:rPr sz="1100" b="0">
                <a:solidFill>
                  <a:srgbClr val="FFFFFF"/>
                </a:solidFill>
              </a:rPr>
              <a:t> The skills you're using TODAY are the same ones they use on the job!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12480" y="6492240"/>
            <a:ext cx="54864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66666"/>
                </a:solidFill>
              </a:defRPr>
            </a:pPr>
            <a:r>
              <a:t>9/9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